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4ca7d765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4ca7d765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4c17c81a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4c17c81a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4ca7d76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4ca7d76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4ca7d765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4ca7d765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4ca7d765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4ca7d765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4ca7d76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4ca7d76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4c17c81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4c17c81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84c17c81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4c17c81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Giesting</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Metis Data Science</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Project 3</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hyperlink" Target="https://www.researchgate.net/profile/Tatsuki_Tsujimori" TargetMode="External"/><Relationship Id="rId6" Type="http://schemas.openxmlformats.org/officeDocument/2006/relationships/hyperlink" Target="http://geologylearn.blogspot.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drive.google.com/file/d/1cukPXMAcvDYWZefiR6S450ihFDExAPL7/view"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drive.google.com/file/d/1GwmeETF-1kIvvlTiir395FjTPE6XC5C1/view"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Mining Rock Chemistry Data</a:t>
            </a:r>
            <a:endParaRPr/>
          </a:p>
        </p:txBody>
      </p:sp>
      <p:sp>
        <p:nvSpPr>
          <p:cNvPr id="177" name="Google Shape;177;p1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Because if anyone can mine data, a geologist can.</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Prospecting - Use Cases &amp; Model Optimization</a:t>
            </a:r>
            <a:endParaRPr/>
          </a:p>
        </p:txBody>
      </p:sp>
      <p:sp>
        <p:nvSpPr>
          <p:cNvPr id="238" name="Google Shape;238;p2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Tune models on a regional basis.</a:t>
            </a:r>
            <a:endParaRPr sz="1400"/>
          </a:p>
          <a:p>
            <a:pPr indent="-317500" lvl="0" marL="457200" rtl="0" algn="l">
              <a:spcBef>
                <a:spcPts val="0"/>
              </a:spcBef>
              <a:spcAft>
                <a:spcPts val="0"/>
              </a:spcAft>
              <a:buSzPts val="1400"/>
              <a:buChar char="●"/>
            </a:pPr>
            <a:r>
              <a:rPr lang="en-GB" sz="1400"/>
              <a:t>Regions that are still only partly explored (SE Asia, Africa, etc.)</a:t>
            </a:r>
            <a:endParaRPr sz="1400"/>
          </a:p>
          <a:p>
            <a:pPr indent="-317500" lvl="0" marL="457200" rtl="0" algn="l">
              <a:spcBef>
                <a:spcPts val="0"/>
              </a:spcBef>
              <a:spcAft>
                <a:spcPts val="0"/>
              </a:spcAft>
              <a:buSzPts val="1400"/>
              <a:buChar char="●"/>
            </a:pPr>
            <a:r>
              <a:rPr lang="en-GB" sz="1400"/>
              <a:t>High recall - make sure that no good sites escape notice.</a:t>
            </a:r>
            <a:endParaRPr sz="1400"/>
          </a:p>
          <a:p>
            <a:pPr indent="-317500" lvl="0" marL="457200" rtl="0" algn="l">
              <a:spcBef>
                <a:spcPts val="0"/>
              </a:spcBef>
              <a:spcAft>
                <a:spcPts val="0"/>
              </a:spcAft>
              <a:buSzPts val="1400"/>
              <a:buChar char="●"/>
            </a:pPr>
            <a:r>
              <a:rPr lang="en-GB" sz="1400"/>
              <a:t>High precision - make sure we’re only investigating promising sites. Exploration is really expensive.</a:t>
            </a:r>
            <a:endParaRPr/>
          </a:p>
        </p:txBody>
      </p:sp>
      <p:pic>
        <p:nvPicPr>
          <p:cNvPr id="239" name="Google Shape;239;p27"/>
          <p:cNvPicPr preferRelativeResize="0"/>
          <p:nvPr/>
        </p:nvPicPr>
        <p:blipFill rotWithShape="1">
          <a:blip r:embed="rId3">
            <a:alphaModFix/>
          </a:blip>
          <a:srcRect b="27682" l="0" r="0" t="0"/>
          <a:stretch/>
        </p:blipFill>
        <p:spPr>
          <a:xfrm>
            <a:off x="5037025" y="1930050"/>
            <a:ext cx="3631574" cy="1477250"/>
          </a:xfrm>
          <a:prstGeom prst="rect">
            <a:avLst/>
          </a:prstGeom>
          <a:noFill/>
          <a:ln>
            <a:noFill/>
          </a:ln>
        </p:spPr>
      </p:pic>
      <p:pic>
        <p:nvPicPr>
          <p:cNvPr id="240" name="Google Shape;240;p27"/>
          <p:cNvPicPr preferRelativeResize="0"/>
          <p:nvPr/>
        </p:nvPicPr>
        <p:blipFill rotWithShape="1">
          <a:blip r:embed="rId4">
            <a:alphaModFix/>
          </a:blip>
          <a:srcRect b="0" l="4643" r="64442" t="60319"/>
          <a:stretch/>
        </p:blipFill>
        <p:spPr>
          <a:xfrm>
            <a:off x="5692850" y="3483500"/>
            <a:ext cx="2319924" cy="167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Only There Were Time</a:t>
            </a:r>
            <a:endParaRPr/>
          </a:p>
        </p:txBody>
      </p:sp>
      <p:sp>
        <p:nvSpPr>
          <p:cNvPr id="246" name="Google Shape;246;p28"/>
          <p:cNvSpPr txBox="1"/>
          <p:nvPr>
            <p:ph idx="1" type="body"/>
          </p:nvPr>
        </p:nvSpPr>
        <p:spPr>
          <a:xfrm>
            <a:off x="730000" y="2232625"/>
            <a:ext cx="3300900" cy="15975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GB" sz="900"/>
              <a:t>Refinement of probability thresholds to adjust precision &amp; especially recall on models for specific use cases.</a:t>
            </a:r>
            <a:endParaRPr sz="900"/>
          </a:p>
          <a:p>
            <a:pPr indent="-285750" lvl="0" marL="457200" rtl="0" algn="l">
              <a:spcBef>
                <a:spcPts val="0"/>
              </a:spcBef>
              <a:spcAft>
                <a:spcPts val="0"/>
              </a:spcAft>
              <a:buSzPts val="900"/>
              <a:buChar char="●"/>
            </a:pPr>
            <a:r>
              <a:rPr lang="en-GB" sz="900"/>
              <a:t>Undersampling Phanerozoic compositions when constructing a new generation of models.</a:t>
            </a:r>
            <a:endParaRPr sz="900"/>
          </a:p>
          <a:p>
            <a:pPr indent="-285750" lvl="0" marL="457200" rtl="0" algn="l">
              <a:spcBef>
                <a:spcPts val="0"/>
              </a:spcBef>
              <a:spcAft>
                <a:spcPts val="0"/>
              </a:spcAft>
              <a:buSzPts val="900"/>
              <a:buChar char="●"/>
            </a:pPr>
            <a:r>
              <a:rPr lang="en-GB" sz="900"/>
              <a:t>More data visualization for 1 on 1 relationships between variables.</a:t>
            </a:r>
            <a:endParaRPr sz="900"/>
          </a:p>
          <a:p>
            <a:pPr indent="-311150" lvl="0" marL="457200" rtl="0" algn="l">
              <a:spcBef>
                <a:spcPts val="0"/>
              </a:spcBef>
              <a:spcAft>
                <a:spcPts val="0"/>
              </a:spcAft>
              <a:buSzPts val="1300"/>
              <a:buChar char="●"/>
            </a:pPr>
            <a:r>
              <a:rPr lang="en-GB"/>
              <a:t>Clustering analysis to take a new look at the VERY old, VERY divisive problem of rock classification.</a:t>
            </a:r>
            <a:endParaRPr/>
          </a:p>
          <a:p>
            <a:pPr indent="-311150" lvl="0" marL="457200" rtl="0" algn="l">
              <a:spcBef>
                <a:spcPts val="0"/>
              </a:spcBef>
              <a:spcAft>
                <a:spcPts val="0"/>
              </a:spcAft>
              <a:buSzPts val="1300"/>
              <a:buChar char="●"/>
            </a:pPr>
            <a:r>
              <a:rPr lang="en-GB"/>
              <a:t>Use this data to construct a tutorial series in data science for geology students.</a:t>
            </a:r>
            <a:endParaRPr/>
          </a:p>
        </p:txBody>
      </p:sp>
      <p:pic>
        <p:nvPicPr>
          <p:cNvPr id="247" name="Google Shape;247;p28"/>
          <p:cNvPicPr preferRelativeResize="0"/>
          <p:nvPr/>
        </p:nvPicPr>
        <p:blipFill>
          <a:blip r:embed="rId3">
            <a:alphaModFix/>
          </a:blip>
          <a:stretch>
            <a:fillRect/>
          </a:stretch>
        </p:blipFill>
        <p:spPr>
          <a:xfrm>
            <a:off x="4655325" y="758450"/>
            <a:ext cx="4183875" cy="4060825"/>
          </a:xfrm>
          <a:prstGeom prst="rect">
            <a:avLst/>
          </a:prstGeom>
          <a:noFill/>
          <a:ln>
            <a:noFill/>
          </a:ln>
        </p:spPr>
      </p:pic>
      <p:sp>
        <p:nvSpPr>
          <p:cNvPr id="248" name="Google Shape;248;p28"/>
          <p:cNvSpPr txBox="1"/>
          <p:nvPr/>
        </p:nvSpPr>
        <p:spPr>
          <a:xfrm>
            <a:off x="6059250" y="758450"/>
            <a:ext cx="18555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Southern Africa (SA)</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30"/>
          <p:cNvPicPr preferRelativeResize="0"/>
          <p:nvPr/>
        </p:nvPicPr>
        <p:blipFill>
          <a:blip r:embed="rId3">
            <a:alphaModFix/>
          </a:blip>
          <a:stretch>
            <a:fillRect/>
          </a:stretch>
        </p:blipFill>
        <p:spPr>
          <a:xfrm>
            <a:off x="5604490" y="2006250"/>
            <a:ext cx="3387108" cy="2830352"/>
          </a:xfrm>
          <a:prstGeom prst="rect">
            <a:avLst/>
          </a:prstGeom>
          <a:noFill/>
          <a:ln>
            <a:noFill/>
          </a:ln>
        </p:spPr>
      </p:pic>
      <p:sp>
        <p:nvSpPr>
          <p:cNvPr id="259" name="Google Shape;259;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has Earth changed over time?</a:t>
            </a:r>
            <a:endParaRPr/>
          </a:p>
        </p:txBody>
      </p:sp>
      <p:sp>
        <p:nvSpPr>
          <p:cNvPr id="260" name="Google Shape;260;p3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61" name="Google Shape;261;p30"/>
          <p:cNvSpPr/>
          <p:nvPr/>
        </p:nvSpPr>
        <p:spPr>
          <a:xfrm>
            <a:off x="51232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62" name="Google Shape;262;p30"/>
          <p:cNvSpPr txBox="1"/>
          <p:nvPr>
            <p:ph idx="1" type="body"/>
          </p:nvPr>
        </p:nvSpPr>
        <p:spPr>
          <a:xfrm>
            <a:off x="7410600" y="3784800"/>
            <a:ext cx="15810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Continental cover &amp; magma contamination less in the Archean.</a:t>
            </a:r>
            <a:endParaRPr/>
          </a:p>
        </p:txBody>
      </p:sp>
      <p:sp>
        <p:nvSpPr>
          <p:cNvPr id="263" name="Google Shape;263;p30"/>
          <p:cNvSpPr txBox="1"/>
          <p:nvPr>
            <p:ph idx="1" type="body"/>
          </p:nvPr>
        </p:nvSpPr>
        <p:spPr>
          <a:xfrm>
            <a:off x="148606" y="2434875"/>
            <a:ext cx="1581000" cy="163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Earth was hotter in the past and melted more easily. Perhaps (perhaps) melt fractions were larger, with a smaller proportion of “flux” elements (Na, K, P).</a:t>
            </a:r>
            <a:endParaRPr/>
          </a:p>
        </p:txBody>
      </p:sp>
      <p:pic>
        <p:nvPicPr>
          <p:cNvPr id="264" name="Google Shape;264;p30"/>
          <p:cNvPicPr preferRelativeResize="0"/>
          <p:nvPr/>
        </p:nvPicPr>
        <p:blipFill>
          <a:blip r:embed="rId4">
            <a:alphaModFix/>
          </a:blip>
          <a:stretch>
            <a:fillRect/>
          </a:stretch>
        </p:blipFill>
        <p:spPr>
          <a:xfrm>
            <a:off x="1881990" y="2006250"/>
            <a:ext cx="3088900" cy="2634650"/>
          </a:xfrm>
          <a:prstGeom prst="rect">
            <a:avLst/>
          </a:prstGeom>
          <a:noFill/>
          <a:ln>
            <a:noFill/>
          </a:ln>
        </p:spPr>
      </p:pic>
      <p:sp>
        <p:nvSpPr>
          <p:cNvPr id="265" name="Google Shape;265;p30"/>
          <p:cNvSpPr txBox="1"/>
          <p:nvPr/>
        </p:nvSpPr>
        <p:spPr>
          <a:xfrm>
            <a:off x="2114850" y="4640900"/>
            <a:ext cx="60912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chemeClr val="hlink"/>
                </a:solidFill>
                <a:latin typeface="Lato"/>
                <a:ea typeface="Lato"/>
                <a:cs typeface="Lato"/>
                <a:sym typeface="Lato"/>
                <a:hlinkClick r:id="rId5"/>
              </a:rPr>
              <a:t>https://www.researchgate.net/profile/Tatsuki_Tsujimori</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								</a:t>
            </a:r>
            <a:r>
              <a:rPr lang="en-GB" sz="1000" u="sng">
                <a:solidFill>
                  <a:schemeClr val="hlink"/>
                </a:solidFill>
                <a:latin typeface="Lato"/>
                <a:ea typeface="Lato"/>
                <a:cs typeface="Lato"/>
                <a:sym typeface="Lato"/>
                <a:hlinkClick r:id="rId6"/>
              </a:rPr>
              <a:t>http://geologylearn.blogspot.com</a:t>
            </a:r>
            <a:r>
              <a:rPr lang="en-GB" sz="1000">
                <a:latin typeface="Lato"/>
                <a:ea typeface="Lato"/>
                <a:cs typeface="Lato"/>
                <a:sym typeface="Lato"/>
              </a:rPr>
              <a:t> </a:t>
            </a:r>
            <a:endParaRPr sz="10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ROC Curves (SA)-Phan / PreC, Arch / ColdEarth</a:t>
            </a:r>
            <a:endParaRPr/>
          </a:p>
        </p:txBody>
      </p:sp>
      <p:pic>
        <p:nvPicPr>
          <p:cNvPr id="271" name="Google Shape;271;p31"/>
          <p:cNvPicPr preferRelativeResize="0"/>
          <p:nvPr/>
        </p:nvPicPr>
        <p:blipFill>
          <a:blip r:embed="rId3">
            <a:alphaModFix/>
          </a:blip>
          <a:stretch>
            <a:fillRect/>
          </a:stretch>
        </p:blipFill>
        <p:spPr>
          <a:xfrm>
            <a:off x="411975" y="1933075"/>
            <a:ext cx="3743325" cy="2552700"/>
          </a:xfrm>
          <a:prstGeom prst="rect">
            <a:avLst/>
          </a:prstGeom>
          <a:noFill/>
          <a:ln>
            <a:noFill/>
          </a:ln>
        </p:spPr>
      </p:pic>
      <p:pic>
        <p:nvPicPr>
          <p:cNvPr id="272" name="Google Shape;272;p31"/>
          <p:cNvPicPr preferRelativeResize="0"/>
          <p:nvPr/>
        </p:nvPicPr>
        <p:blipFill>
          <a:blip r:embed="rId4">
            <a:alphaModFix/>
          </a:blip>
          <a:stretch>
            <a:fillRect/>
          </a:stretch>
        </p:blipFill>
        <p:spPr>
          <a:xfrm>
            <a:off x="4917300" y="1930050"/>
            <a:ext cx="3743325" cy="255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Ratios (SA): SVC coefficients; RFC, GBF importances</a:t>
            </a:r>
            <a:endParaRPr sz="2400"/>
          </a:p>
        </p:txBody>
      </p:sp>
      <p:pic>
        <p:nvPicPr>
          <p:cNvPr id="278" name="Google Shape;278;p32"/>
          <p:cNvPicPr preferRelativeResize="0"/>
          <p:nvPr/>
        </p:nvPicPr>
        <p:blipFill>
          <a:blip r:embed="rId3">
            <a:alphaModFix/>
          </a:blip>
          <a:stretch>
            <a:fillRect/>
          </a:stretch>
        </p:blipFill>
        <p:spPr>
          <a:xfrm>
            <a:off x="838200" y="2006250"/>
            <a:ext cx="3100927" cy="2984850"/>
          </a:xfrm>
          <a:prstGeom prst="rect">
            <a:avLst/>
          </a:prstGeom>
          <a:noFill/>
          <a:ln>
            <a:noFill/>
          </a:ln>
        </p:spPr>
      </p:pic>
      <p:pic>
        <p:nvPicPr>
          <p:cNvPr id="279" name="Google Shape;279;p32"/>
          <p:cNvPicPr preferRelativeResize="0"/>
          <p:nvPr/>
        </p:nvPicPr>
        <p:blipFill>
          <a:blip r:embed="rId4">
            <a:alphaModFix/>
          </a:blip>
          <a:stretch>
            <a:fillRect/>
          </a:stretch>
        </p:blipFill>
        <p:spPr>
          <a:xfrm>
            <a:off x="4930952" y="2303288"/>
            <a:ext cx="3619500" cy="2390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Rare Earths (SA): SVC coefficients vs. RFC, GBF importances</a:t>
            </a:r>
            <a:endParaRPr sz="2100"/>
          </a:p>
        </p:txBody>
      </p:sp>
      <p:pic>
        <p:nvPicPr>
          <p:cNvPr id="285" name="Google Shape;285;p33"/>
          <p:cNvPicPr preferRelativeResize="0"/>
          <p:nvPr/>
        </p:nvPicPr>
        <p:blipFill>
          <a:blip r:embed="rId3">
            <a:alphaModFix/>
          </a:blip>
          <a:stretch>
            <a:fillRect/>
          </a:stretch>
        </p:blipFill>
        <p:spPr>
          <a:xfrm>
            <a:off x="685800" y="2006250"/>
            <a:ext cx="3083795" cy="2984850"/>
          </a:xfrm>
          <a:prstGeom prst="rect">
            <a:avLst/>
          </a:prstGeom>
          <a:noFill/>
          <a:ln>
            <a:noFill/>
          </a:ln>
        </p:spPr>
      </p:pic>
      <p:pic>
        <p:nvPicPr>
          <p:cNvPr id="286" name="Google Shape;286;p33"/>
          <p:cNvPicPr preferRelativeResize="0"/>
          <p:nvPr/>
        </p:nvPicPr>
        <p:blipFill>
          <a:blip r:embed="rId4">
            <a:alphaModFix/>
          </a:blip>
          <a:stretch>
            <a:fillRect/>
          </a:stretch>
        </p:blipFill>
        <p:spPr>
          <a:xfrm>
            <a:off x="4975120" y="2303288"/>
            <a:ext cx="3714750" cy="2390775"/>
          </a:xfrm>
          <a:prstGeom prst="rect">
            <a:avLst/>
          </a:prstGeom>
          <a:noFill/>
          <a:ln>
            <a:noFill/>
          </a:ln>
        </p:spPr>
      </p:pic>
      <p:sp>
        <p:nvSpPr>
          <p:cNvPr id="287" name="Google Shape;287;p33"/>
          <p:cNvSpPr txBox="1"/>
          <p:nvPr/>
        </p:nvSpPr>
        <p:spPr>
          <a:xfrm>
            <a:off x="5265600" y="549450"/>
            <a:ext cx="38001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Gradient boosting forests have an OPINION.</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Horticulture (SA)</a:t>
            </a:r>
            <a:endParaRPr/>
          </a:p>
        </p:txBody>
      </p:sp>
      <p:pic>
        <p:nvPicPr>
          <p:cNvPr id="293" name="Google Shape;293;p34"/>
          <p:cNvPicPr preferRelativeResize="0"/>
          <p:nvPr/>
        </p:nvPicPr>
        <p:blipFill>
          <a:blip r:embed="rId3">
            <a:alphaModFix/>
          </a:blip>
          <a:stretch>
            <a:fillRect/>
          </a:stretch>
        </p:blipFill>
        <p:spPr>
          <a:xfrm>
            <a:off x="3792981" y="617350"/>
            <a:ext cx="4478226" cy="4336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3" name="Google Shape;183;p19"/>
          <p:cNvSpPr txBox="1"/>
          <p:nvPr>
            <p:ph idx="1" type="body"/>
          </p:nvPr>
        </p:nvSpPr>
        <p:spPr>
          <a:xfrm>
            <a:off x="3234450" y="694200"/>
            <a:ext cx="48891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chemistry of magma and the fluid it gives off as it cools are the most important source of metals in ore deposits.</a:t>
            </a:r>
            <a:endParaRPr sz="1400"/>
          </a:p>
          <a:p>
            <a:pPr indent="0" lvl="0" marL="0" rtl="0" algn="l">
              <a:spcBef>
                <a:spcPts val="1600"/>
              </a:spcBef>
              <a:spcAft>
                <a:spcPts val="1600"/>
              </a:spcAft>
              <a:buNone/>
            </a:pPr>
            <a:r>
              <a:rPr lang="en-GB" sz="1400"/>
              <a:t>Ore deposits have changed drastically over Earth’s history.  Certain deposit types are limited to the Archean or Proterozoic. Can we get age labels (eons) from bulk rock chemistry data for prospecting purposes?</a:t>
            </a:r>
            <a:endParaRPr sz="1400"/>
          </a:p>
        </p:txBody>
      </p:sp>
      <p:pic>
        <p:nvPicPr>
          <p:cNvPr id="184" name="Google Shape;184;p19"/>
          <p:cNvPicPr preferRelativeResize="0"/>
          <p:nvPr/>
        </p:nvPicPr>
        <p:blipFill>
          <a:blip r:embed="rId3">
            <a:alphaModFix/>
          </a:blip>
          <a:stretch>
            <a:fillRect/>
          </a:stretch>
        </p:blipFill>
        <p:spPr>
          <a:xfrm>
            <a:off x="2026125" y="2693850"/>
            <a:ext cx="3205325" cy="2281750"/>
          </a:xfrm>
          <a:prstGeom prst="rect">
            <a:avLst/>
          </a:prstGeom>
          <a:noFill/>
          <a:ln>
            <a:noFill/>
          </a:ln>
        </p:spPr>
      </p:pic>
      <p:sp>
        <p:nvSpPr>
          <p:cNvPr id="185" name="Google Shape;185;p19"/>
          <p:cNvSpPr txBox="1"/>
          <p:nvPr/>
        </p:nvSpPr>
        <p:spPr>
          <a:xfrm>
            <a:off x="237100" y="3791195"/>
            <a:ext cx="1842000" cy="11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Lato"/>
                <a:ea typeface="Lato"/>
                <a:cs typeface="Lato"/>
                <a:sym typeface="Lato"/>
              </a:rPr>
              <a:t>Phanerozoic (0.55 Ga to present) mineralized halos around igneous intrusion (Butte, MT)</a:t>
            </a:r>
            <a:endParaRPr sz="1100">
              <a:latin typeface="Lato"/>
              <a:ea typeface="Lato"/>
              <a:cs typeface="Lato"/>
              <a:sym typeface="Lato"/>
            </a:endParaRPr>
          </a:p>
          <a:p>
            <a:pPr indent="0" lvl="0" marL="0" rtl="0" algn="l">
              <a:spcBef>
                <a:spcPts val="0"/>
              </a:spcBef>
              <a:spcAft>
                <a:spcPts val="0"/>
              </a:spcAft>
              <a:buNone/>
            </a:pPr>
            <a:r>
              <a:rPr lang="en-GB" sz="800">
                <a:latin typeface="Lato"/>
                <a:ea typeface="Lato"/>
                <a:cs typeface="Lato"/>
                <a:sym typeface="Lato"/>
              </a:rPr>
              <a:t>Map credit: Evans, A. M. An Introduction to Ore Geology, Elsevier, NY (1980) p. 148-150.</a:t>
            </a:r>
            <a:endParaRPr sz="800">
              <a:latin typeface="Lato"/>
              <a:ea typeface="Lato"/>
              <a:cs typeface="Lato"/>
              <a:sym typeface="Lato"/>
            </a:endParaRPr>
          </a:p>
        </p:txBody>
      </p:sp>
      <p:pic>
        <p:nvPicPr>
          <p:cNvPr id="186" name="Google Shape;186;p19"/>
          <p:cNvPicPr preferRelativeResize="0"/>
          <p:nvPr/>
        </p:nvPicPr>
        <p:blipFill>
          <a:blip r:embed="rId4">
            <a:alphaModFix/>
          </a:blip>
          <a:stretch>
            <a:fillRect/>
          </a:stretch>
        </p:blipFill>
        <p:spPr>
          <a:xfrm>
            <a:off x="6046050" y="2693858"/>
            <a:ext cx="1581000" cy="1185734"/>
          </a:xfrm>
          <a:prstGeom prst="rect">
            <a:avLst/>
          </a:prstGeom>
          <a:noFill/>
          <a:ln>
            <a:noFill/>
          </a:ln>
        </p:spPr>
      </p:pic>
      <p:sp>
        <p:nvSpPr>
          <p:cNvPr id="187" name="Google Shape;187;p19"/>
          <p:cNvSpPr txBox="1"/>
          <p:nvPr/>
        </p:nvSpPr>
        <p:spPr>
          <a:xfrm>
            <a:off x="6046050" y="3932496"/>
            <a:ext cx="2077500" cy="10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Lato"/>
                <a:ea typeface="Lato"/>
                <a:cs typeface="Lato"/>
                <a:sym typeface="Lato"/>
              </a:rPr>
              <a:t>Archean (4-2.5 Ga) gold/uranium conglomerate (Witwatersrand, South Africa)</a:t>
            </a:r>
            <a:endParaRPr sz="1100">
              <a:latin typeface="Lato"/>
              <a:ea typeface="Lato"/>
              <a:cs typeface="Lato"/>
              <a:sym typeface="Lato"/>
            </a:endParaRPr>
          </a:p>
          <a:p>
            <a:pPr indent="0" lvl="0" marL="0" rtl="0" algn="l">
              <a:spcBef>
                <a:spcPts val="0"/>
              </a:spcBef>
              <a:spcAft>
                <a:spcPts val="0"/>
              </a:spcAft>
              <a:buNone/>
            </a:pPr>
            <a:r>
              <a:rPr lang="en-GB" sz="800">
                <a:latin typeface="Lato"/>
                <a:ea typeface="Lato"/>
                <a:cs typeface="Lato"/>
                <a:sym typeface="Lato"/>
              </a:rPr>
              <a:t>Photo credit: INTERNATIONAL GEOLOGICAL CONGRESS</a:t>
            </a:r>
            <a:endParaRPr sz="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91" name="Shape 191"/>
        <p:cNvGrpSpPr/>
        <p:nvPr/>
      </p:nvGrpSpPr>
      <p:grpSpPr>
        <a:xfrm>
          <a:off x="0" y="0"/>
          <a:ext cx="0" cy="0"/>
          <a:chOff x="0" y="0"/>
          <a:chExt cx="0" cy="0"/>
        </a:xfrm>
      </p:grpSpPr>
      <p:sp>
        <p:nvSpPr>
          <p:cNvPr id="192" name="Google Shape;192;p2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Data:</a:t>
            </a:r>
            <a:endParaRPr sz="1200"/>
          </a:p>
        </p:txBody>
      </p:sp>
      <p:sp>
        <p:nvSpPr>
          <p:cNvPr id="193" name="Google Shape;193;p20"/>
          <p:cNvSpPr txBox="1"/>
          <p:nvPr>
            <p:ph idx="4294967295" type="body"/>
          </p:nvPr>
        </p:nvSpPr>
        <p:spPr>
          <a:xfrm>
            <a:off x="1835700" y="1189225"/>
            <a:ext cx="7010100" cy="26283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Char char="●"/>
            </a:pPr>
            <a:r>
              <a:rPr lang="en-GB" sz="3000">
                <a:solidFill>
                  <a:srgbClr val="FFFFFF"/>
                </a:solidFill>
              </a:rPr>
              <a:t>EarthChem database</a:t>
            </a:r>
            <a:endParaRPr sz="3000">
              <a:solidFill>
                <a:srgbClr val="FFFFFF"/>
              </a:solidFill>
            </a:endParaRPr>
          </a:p>
          <a:p>
            <a:pPr indent="-419100" lvl="0" marL="457200" rtl="0" algn="l">
              <a:spcBef>
                <a:spcPts val="0"/>
              </a:spcBef>
              <a:spcAft>
                <a:spcPts val="0"/>
              </a:spcAft>
              <a:buClr>
                <a:srgbClr val="FFFFFF"/>
              </a:buClr>
              <a:buSzPts val="3000"/>
              <a:buChar char="●"/>
            </a:pPr>
            <a:r>
              <a:rPr lang="en-GB" sz="3000">
                <a:solidFill>
                  <a:srgbClr val="FFFFFF"/>
                </a:solidFill>
              </a:rPr>
              <a:t>~160,000 usable rock compositions (major elements, lat &amp; long, age)</a:t>
            </a:r>
            <a:endParaRPr sz="3000">
              <a:solidFill>
                <a:srgbClr val="FFFFFF"/>
              </a:solidFill>
            </a:endParaRPr>
          </a:p>
          <a:p>
            <a:pPr indent="-419100" lvl="0" marL="457200" rtl="0" algn="l">
              <a:spcBef>
                <a:spcPts val="0"/>
              </a:spcBef>
              <a:spcAft>
                <a:spcPts val="0"/>
              </a:spcAft>
              <a:buClr>
                <a:srgbClr val="FFFFFF"/>
              </a:buClr>
              <a:buSzPts val="3000"/>
              <a:buChar char="●"/>
            </a:pPr>
            <a:r>
              <a:rPr lang="en-GB" sz="3000">
                <a:solidFill>
                  <a:srgbClr val="FFFFFF"/>
                </a:solidFill>
              </a:rPr>
              <a:t>Feature engineering: manual.</a:t>
            </a:r>
            <a:endParaRPr sz="3000">
              <a:solidFill>
                <a:srgbClr val="FFFFFF"/>
              </a:solidFill>
            </a:endParaRPr>
          </a:p>
          <a:p>
            <a:pPr indent="-419100" lvl="1" marL="914400" rtl="0" algn="l">
              <a:spcBef>
                <a:spcPts val="0"/>
              </a:spcBef>
              <a:spcAft>
                <a:spcPts val="0"/>
              </a:spcAft>
              <a:buClr>
                <a:srgbClr val="FFFFFF"/>
              </a:buClr>
              <a:buSzPts val="3000"/>
              <a:buChar char="○"/>
            </a:pPr>
            <a:r>
              <a:rPr lang="en-GB" sz="3000">
                <a:solidFill>
                  <a:srgbClr val="FFFFFF"/>
                </a:solidFill>
              </a:rPr>
              <a:t>It’s all about the ratios.</a:t>
            </a:r>
            <a:endParaRPr sz="3000">
              <a:solidFill>
                <a:srgbClr val="FFFFFF"/>
              </a:solidFill>
            </a:endParaRPr>
          </a:p>
          <a:p>
            <a:pPr indent="-419100" lvl="1" marL="914400" rtl="0" algn="l">
              <a:spcBef>
                <a:spcPts val="0"/>
              </a:spcBef>
              <a:spcAft>
                <a:spcPts val="0"/>
              </a:spcAft>
              <a:buClr>
                <a:srgbClr val="FFFFFF"/>
              </a:buClr>
              <a:buSzPts val="3000"/>
              <a:buChar char="○"/>
            </a:pPr>
            <a:r>
              <a:rPr lang="en-GB" sz="3000">
                <a:solidFill>
                  <a:srgbClr val="FFFFFF"/>
                </a:solidFill>
              </a:rPr>
              <a:t>Except when it’s not.</a:t>
            </a:r>
            <a:endParaRPr sz="3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7" name="Shape 197"/>
        <p:cNvGrpSpPr/>
        <p:nvPr/>
      </p:nvGrpSpPr>
      <p:grpSpPr>
        <a:xfrm>
          <a:off x="0" y="0"/>
          <a:ext cx="0" cy="0"/>
          <a:chOff x="0" y="0"/>
          <a:chExt cx="0" cy="0"/>
        </a:xfrm>
      </p:grpSpPr>
      <p:sp>
        <p:nvSpPr>
          <p:cNvPr id="198" name="Google Shape;198;p21"/>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TAS diagram for rock classification and preliminary data visualization</a:t>
            </a:r>
            <a:endParaRPr/>
          </a:p>
        </p:txBody>
      </p:sp>
      <p:pic>
        <p:nvPicPr>
          <p:cNvPr id="199" name="Google Shape;199;p21"/>
          <p:cNvPicPr preferRelativeResize="0"/>
          <p:nvPr/>
        </p:nvPicPr>
        <p:blipFill>
          <a:blip r:embed="rId3">
            <a:alphaModFix/>
          </a:blip>
          <a:stretch>
            <a:fillRect/>
          </a:stretch>
        </p:blipFill>
        <p:spPr>
          <a:xfrm>
            <a:off x="1524000" y="228600"/>
            <a:ext cx="6327613" cy="4067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Analysis	</a:t>
            </a:r>
            <a:r>
              <a:rPr b="0" lang="en-GB"/>
              <a:t>01</a:t>
            </a:r>
            <a:endParaRPr b="0"/>
          </a:p>
        </p:txBody>
      </p:sp>
      <p:sp>
        <p:nvSpPr>
          <p:cNvPr id="205" name="Google Shape;205;p22"/>
          <p:cNvSpPr txBox="1"/>
          <p:nvPr>
            <p:ph idx="1" type="body"/>
          </p:nvPr>
        </p:nvSpPr>
        <p:spPr>
          <a:xfrm>
            <a:off x="730725" y="19860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Tools used:</a:t>
            </a:r>
            <a:endParaRPr sz="1200"/>
          </a:p>
          <a:p>
            <a:pPr indent="-304800" lvl="0" marL="457200" rtl="0" algn="l">
              <a:spcBef>
                <a:spcPts val="1600"/>
              </a:spcBef>
              <a:spcAft>
                <a:spcPts val="0"/>
              </a:spcAft>
              <a:buSzPts val="1200"/>
              <a:buChar char="●"/>
            </a:pPr>
            <a:r>
              <a:rPr lang="en-GB" sz="1200"/>
              <a:t>Logistic regression + regularization</a:t>
            </a:r>
            <a:endParaRPr sz="1200"/>
          </a:p>
          <a:p>
            <a:pPr indent="-304800" lvl="0" marL="457200" rtl="0" algn="l">
              <a:spcBef>
                <a:spcPts val="0"/>
              </a:spcBef>
              <a:spcAft>
                <a:spcPts val="0"/>
              </a:spcAft>
              <a:buSzPts val="1200"/>
              <a:buChar char="●"/>
            </a:pPr>
            <a:r>
              <a:rPr lang="en-GB" sz="1200"/>
              <a:t>Linear support vector classifiers</a:t>
            </a:r>
            <a:endParaRPr sz="1200"/>
          </a:p>
          <a:p>
            <a:pPr indent="-304800" lvl="0" marL="457200" rtl="0" algn="l">
              <a:spcBef>
                <a:spcPts val="0"/>
              </a:spcBef>
              <a:spcAft>
                <a:spcPts val="0"/>
              </a:spcAft>
              <a:buSzPts val="1200"/>
              <a:buChar char="●"/>
            </a:pPr>
            <a:r>
              <a:rPr lang="en-GB" sz="1200"/>
              <a:t>Decision trees</a:t>
            </a:r>
            <a:endParaRPr sz="1200"/>
          </a:p>
          <a:p>
            <a:pPr indent="-304800" lvl="0" marL="457200" rtl="0" algn="l">
              <a:spcBef>
                <a:spcPts val="0"/>
              </a:spcBef>
              <a:spcAft>
                <a:spcPts val="0"/>
              </a:spcAft>
              <a:buSzPts val="1200"/>
              <a:buChar char="●"/>
            </a:pPr>
            <a:r>
              <a:rPr lang="en-GB" sz="1200"/>
              <a:t>Random forest classifiers</a:t>
            </a:r>
            <a:endParaRPr sz="1200"/>
          </a:p>
          <a:p>
            <a:pPr indent="-304800" lvl="0" marL="457200" rtl="0" algn="l">
              <a:spcBef>
                <a:spcPts val="0"/>
              </a:spcBef>
              <a:spcAft>
                <a:spcPts val="0"/>
              </a:spcAft>
              <a:buSzPts val="1200"/>
              <a:buChar char="●"/>
            </a:pPr>
            <a:r>
              <a:rPr lang="en-GB" sz="1200"/>
              <a:t>Gradient boosting forests</a:t>
            </a:r>
            <a:endParaRPr sz="1200"/>
          </a:p>
          <a:p>
            <a:pPr indent="0" lvl="0" marL="0" rtl="0" algn="l">
              <a:spcBef>
                <a:spcPts val="1600"/>
              </a:spcBef>
              <a:spcAft>
                <a:spcPts val="0"/>
              </a:spcAft>
              <a:buNone/>
            </a:pPr>
            <a:r>
              <a:rPr lang="en-GB" sz="1200"/>
              <a:t>Techniques &amp; metrics:</a:t>
            </a:r>
            <a:endParaRPr sz="1200"/>
          </a:p>
          <a:p>
            <a:pPr indent="-304800" lvl="0" marL="457200" rtl="0" algn="l">
              <a:spcBef>
                <a:spcPts val="1600"/>
              </a:spcBef>
              <a:spcAft>
                <a:spcPts val="0"/>
              </a:spcAft>
              <a:buSzPts val="1200"/>
              <a:buChar char="●"/>
            </a:pPr>
            <a:r>
              <a:rPr lang="en-GB" sz="1200"/>
              <a:t>Confusion matrices</a:t>
            </a:r>
            <a:endParaRPr sz="1200"/>
          </a:p>
          <a:p>
            <a:pPr indent="-304800" lvl="0" marL="457200" rtl="0" algn="l">
              <a:spcBef>
                <a:spcPts val="0"/>
              </a:spcBef>
              <a:spcAft>
                <a:spcPts val="0"/>
              </a:spcAft>
              <a:buSzPts val="1200"/>
              <a:buChar char="●"/>
            </a:pPr>
            <a:r>
              <a:rPr lang="en-GB" sz="1200"/>
              <a:t>ROC curves (have to convert to binary problem)</a:t>
            </a:r>
            <a:endParaRPr sz="1200"/>
          </a:p>
          <a:p>
            <a:pPr indent="-304800" lvl="0" marL="457200" rtl="0" algn="l">
              <a:spcBef>
                <a:spcPts val="0"/>
              </a:spcBef>
              <a:spcAft>
                <a:spcPts val="0"/>
              </a:spcAft>
              <a:buSzPts val="1200"/>
              <a:buChar char="●"/>
            </a:pPr>
            <a:r>
              <a:rPr lang="en-GB" sz="1200"/>
              <a:t>Accuracy, precision, and recall all have their place</a:t>
            </a:r>
            <a:endParaRPr sz="1200"/>
          </a:p>
        </p:txBody>
      </p:sp>
      <p:pic>
        <p:nvPicPr>
          <p:cNvPr id="206" name="Google Shape;206;p22"/>
          <p:cNvPicPr preferRelativeResize="0"/>
          <p:nvPr/>
        </p:nvPicPr>
        <p:blipFill>
          <a:blip r:embed="rId3">
            <a:alphaModFix/>
          </a:blip>
          <a:stretch>
            <a:fillRect/>
          </a:stretch>
        </p:blipFill>
        <p:spPr>
          <a:xfrm>
            <a:off x="4624125" y="1021663"/>
            <a:ext cx="4215075" cy="36446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Three major element features most influential in gradient-boosting forest classifier model</a:t>
            </a:r>
            <a:endParaRPr/>
          </a:p>
        </p:txBody>
      </p:sp>
      <p:pic>
        <p:nvPicPr>
          <p:cNvPr id="212" name="Google Shape;212;p23" title="2.ogv">
            <a:hlinkClick r:id="rId3"/>
          </p:cNvPr>
          <p:cNvPicPr preferRelativeResize="0"/>
          <p:nvPr/>
        </p:nvPicPr>
        <p:blipFill>
          <a:blip r:embed="rId4">
            <a:alphaModFix/>
          </a:blip>
          <a:stretch>
            <a:fillRect/>
          </a:stretch>
        </p:blipFill>
        <p:spPr>
          <a:xfrm>
            <a:off x="1714500" y="0"/>
            <a:ext cx="5715000" cy="428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Analysis	</a:t>
            </a:r>
            <a:r>
              <a:rPr b="0" lang="en-GB"/>
              <a:t>0</a:t>
            </a:r>
            <a:r>
              <a:rPr b="0" lang="en-GB"/>
              <a:t>2</a:t>
            </a:r>
            <a:endParaRPr b="0"/>
          </a:p>
        </p:txBody>
      </p:sp>
      <p:sp>
        <p:nvSpPr>
          <p:cNvPr id="218" name="Google Shape;218;p2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2"/>
                </a:solidFill>
              </a:rPr>
              <a:t>You can break this problem wide open*</a:t>
            </a:r>
            <a:endParaRPr b="1" sz="1400">
              <a:solidFill>
                <a:schemeClr val="dk2"/>
              </a:solidFill>
            </a:endParaRPr>
          </a:p>
          <a:p>
            <a:pPr indent="0" lvl="0" marL="0" rtl="0" algn="l">
              <a:spcBef>
                <a:spcPts val="0"/>
              </a:spcBef>
              <a:spcAft>
                <a:spcPts val="0"/>
              </a:spcAft>
              <a:buNone/>
            </a:pPr>
            <a:r>
              <a:rPr lang="en-GB" sz="1400"/>
              <a:t>...if you make latitude and longitude features in your model.</a:t>
            </a:r>
            <a:endParaRPr sz="1400"/>
          </a:p>
          <a:p>
            <a:pPr indent="0" lvl="0" marL="0" rtl="0" algn="l">
              <a:spcBef>
                <a:spcPts val="1600"/>
              </a:spcBef>
              <a:spcAft>
                <a:spcPts val="0"/>
              </a:spcAft>
              <a:buNone/>
            </a:pPr>
            <a:r>
              <a:rPr lang="en-GB" sz="1400"/>
              <a:t>Is that cheating?</a:t>
            </a:r>
            <a:endParaRPr sz="1400"/>
          </a:p>
          <a:p>
            <a:pPr indent="0" lvl="0" marL="0" rtl="0" algn="l">
              <a:spcBef>
                <a:spcPts val="1600"/>
              </a:spcBef>
              <a:spcAft>
                <a:spcPts val="1600"/>
              </a:spcAft>
              <a:buNone/>
            </a:pPr>
            <a:r>
              <a:rPr lang="en-GB" sz="1200"/>
              <a:t>* - and by break it wide open, I mean get the recalls all above 0.5</a:t>
            </a:r>
            <a:endParaRPr sz="1400"/>
          </a:p>
        </p:txBody>
      </p:sp>
      <p:pic>
        <p:nvPicPr>
          <p:cNvPr id="219" name="Google Shape;219;p24"/>
          <p:cNvPicPr preferRelativeResize="0"/>
          <p:nvPr/>
        </p:nvPicPr>
        <p:blipFill>
          <a:blip r:embed="rId3">
            <a:alphaModFix/>
          </a:blip>
          <a:stretch>
            <a:fillRect/>
          </a:stretch>
        </p:blipFill>
        <p:spPr>
          <a:xfrm>
            <a:off x="4624125" y="964575"/>
            <a:ext cx="4215074" cy="36517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Region in focus: Southern Africa</a:t>
            </a:r>
            <a:endParaRPr/>
          </a:p>
        </p:txBody>
      </p:sp>
      <p:pic>
        <p:nvPicPr>
          <p:cNvPr id="225" name="Google Shape;225;p25" title="3.ogv">
            <a:hlinkClick r:id="rId3"/>
          </p:cNvPr>
          <p:cNvPicPr preferRelativeResize="0"/>
          <p:nvPr/>
        </p:nvPicPr>
        <p:blipFill>
          <a:blip r:embed="rId4">
            <a:alphaModFix/>
          </a:blip>
          <a:stretch>
            <a:fillRect/>
          </a:stretch>
        </p:blipFill>
        <p:spPr>
          <a:xfrm>
            <a:off x="1714500" y="0"/>
            <a:ext cx="5715000" cy="4286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The Analysis </a:t>
            </a:r>
            <a:r>
              <a:rPr b="0" lang="en-GB"/>
              <a:t>03</a:t>
            </a:r>
            <a:endParaRPr/>
          </a:p>
        </p:txBody>
      </p:sp>
      <p:sp>
        <p:nvSpPr>
          <p:cNvPr id="231" name="Google Shape;231;p26"/>
          <p:cNvSpPr txBox="1"/>
          <p:nvPr>
            <p:ph idx="1" type="body"/>
          </p:nvPr>
        </p:nvSpPr>
        <p:spPr>
          <a:xfrm>
            <a:off x="730000" y="1902150"/>
            <a:ext cx="2659200" cy="23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Southern Africa data sure do clean up nice, don’t they?</a:t>
            </a:r>
            <a:endParaRPr sz="1400"/>
          </a:p>
          <a:p>
            <a:pPr indent="-317500" lvl="0" marL="457200" rtl="0" algn="l">
              <a:spcBef>
                <a:spcPts val="1600"/>
              </a:spcBef>
              <a:spcAft>
                <a:spcPts val="0"/>
              </a:spcAft>
              <a:buSzPts val="1400"/>
              <a:buChar char="●"/>
            </a:pPr>
            <a:r>
              <a:rPr lang="en-GB" sz="1400"/>
              <a:t>Balanced dataset (1,000 analyses per eon)</a:t>
            </a:r>
            <a:endParaRPr sz="1400"/>
          </a:p>
          <a:p>
            <a:pPr indent="-317500" lvl="0" marL="457200" rtl="0" algn="l">
              <a:spcBef>
                <a:spcPts val="0"/>
              </a:spcBef>
              <a:spcAft>
                <a:spcPts val="0"/>
              </a:spcAft>
              <a:buSzPts val="1400"/>
              <a:buChar char="●"/>
            </a:pPr>
            <a:r>
              <a:rPr lang="en-GB" sz="1400"/>
              <a:t>Even recall &gt; 0.92…</a:t>
            </a:r>
            <a:endParaRPr sz="1400"/>
          </a:p>
          <a:p>
            <a:pPr indent="-317500" lvl="0" marL="457200" rtl="0" algn="l">
              <a:spcBef>
                <a:spcPts val="0"/>
              </a:spcBef>
              <a:spcAft>
                <a:spcPts val="0"/>
              </a:spcAft>
              <a:buSzPts val="1400"/>
              <a:buChar char="●"/>
            </a:pPr>
            <a:r>
              <a:rPr lang="en-GB" sz="1400"/>
              <a:t>Model shown: just five ratio features</a:t>
            </a:r>
            <a:endParaRPr sz="1400"/>
          </a:p>
          <a:p>
            <a:pPr indent="-317500" lvl="0" marL="457200" rtl="0" algn="l">
              <a:spcBef>
                <a:spcPts val="0"/>
              </a:spcBef>
              <a:spcAft>
                <a:spcPts val="0"/>
              </a:spcAft>
              <a:buSzPts val="1400"/>
              <a:buChar char="●"/>
            </a:pPr>
            <a:r>
              <a:rPr lang="en-GB" sz="1400"/>
              <a:t>World domination may be too much to ask, but regional hegemony is within our grasp.</a:t>
            </a:r>
            <a:endParaRPr sz="1400"/>
          </a:p>
        </p:txBody>
      </p:sp>
      <p:pic>
        <p:nvPicPr>
          <p:cNvPr id="232" name="Google Shape;232;p26"/>
          <p:cNvPicPr preferRelativeResize="0"/>
          <p:nvPr/>
        </p:nvPicPr>
        <p:blipFill>
          <a:blip r:embed="rId3">
            <a:alphaModFix/>
          </a:blip>
          <a:stretch>
            <a:fillRect/>
          </a:stretch>
        </p:blipFill>
        <p:spPr>
          <a:xfrm>
            <a:off x="4732525" y="922550"/>
            <a:ext cx="4215600" cy="37940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